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31" r:id="rId3"/>
    <p:sldId id="336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347"/>
    <a:srgbClr val="FF9999"/>
    <a:srgbClr val="FFDDDD"/>
    <a:srgbClr val="FFCCCC"/>
    <a:srgbClr val="FDC3BF"/>
    <a:srgbClr val="FFF8E1"/>
    <a:srgbClr val="FA837A"/>
    <a:srgbClr val="FCA8A2"/>
    <a:srgbClr val="FDBEB9"/>
    <a:srgbClr val="FCB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7692" autoAdjust="0"/>
  </p:normalViewPr>
  <p:slideViewPr>
    <p:cSldViewPr snapToObjects="1">
      <p:cViewPr>
        <p:scale>
          <a:sx n="89" d="100"/>
          <a:sy n="89" d="100"/>
        </p:scale>
        <p:origin x="-822" y="-72"/>
      </p:cViewPr>
      <p:guideLst>
        <p:guide orient="horz" pos="170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771800" y="3959207"/>
            <a:ext cx="496855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>
                <a:latin typeface="Arial Black" pitchFamily="34" charset="0"/>
              </a:rPr>
              <a:t>1</a:t>
            </a:r>
            <a:r>
              <a:rPr lang="nl-NL" sz="2400" b="1" smtClean="0">
                <a:latin typeface="Arial Black" pitchFamily="34" charset="0"/>
              </a:rPr>
              <a:t> VMBO-KGT </a:t>
            </a:r>
            <a:r>
              <a:rPr lang="nl-NL" sz="2400" b="1">
                <a:latin typeface="Arial Black" pitchFamily="34" charset="0"/>
              </a:rPr>
              <a:t>deel </a:t>
            </a:r>
            <a:r>
              <a:rPr lang="nl-NL" sz="2400" b="1" dirty="0">
                <a:latin typeface="Arial Black" pitchFamily="34" charset="0"/>
              </a:rPr>
              <a:t>2</a:t>
            </a:r>
            <a:endParaRPr lang="nl-NL" sz="2400" b="1" dirty="0" smtClean="0"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6.2 </a:t>
            </a:r>
            <a:r>
              <a:rPr lang="nl-NL" sz="2400" dirty="0" smtClean="0">
                <a:latin typeface="+mn-lt"/>
              </a:rPr>
              <a:t>Regelmaat</a:t>
            </a:r>
            <a:br>
              <a:rPr lang="nl-NL" sz="2400" dirty="0" smtClean="0">
                <a:latin typeface="+mn-lt"/>
              </a:rPr>
            </a:b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R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egelmaat</a:t>
            </a: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 en 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tabellen</a:t>
            </a:r>
            <a:endParaRPr lang="nl-NL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Regelmaat en tabellen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grpSp>
        <p:nvGrpSpPr>
          <p:cNvPr id="97" name="Volgende slide icoon"/>
          <p:cNvGrpSpPr/>
          <p:nvPr/>
        </p:nvGrpSpPr>
        <p:grpSpPr>
          <a:xfrm>
            <a:off x="8676456" y="6561348"/>
            <a:ext cx="395064" cy="180020"/>
            <a:chOff x="2610762" y="4509120"/>
            <a:chExt cx="395064" cy="180020"/>
          </a:xfrm>
        </p:grpSpPr>
        <p:sp>
          <p:nvSpPr>
            <p:cNvPr id="98" name="Isosceles Triangle 6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99" name="Isosceles Triangle 6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160" name="TextBox 3075"/>
          <p:cNvSpPr txBox="1"/>
          <p:nvPr/>
        </p:nvSpPr>
        <p:spPr>
          <a:xfrm>
            <a:off x="386011" y="1413936"/>
            <a:ext cx="6048672" cy="76944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Onderin en bovenin de tabel wordt steeds hetzelfde opgeteld.</a:t>
            </a:r>
            <a:endParaRPr lang="nl-NL" sz="2200" dirty="0"/>
          </a:p>
        </p:txBody>
      </p:sp>
      <p:sp>
        <p:nvSpPr>
          <p:cNvPr id="57" name="TextBox 3075"/>
          <p:cNvSpPr txBox="1"/>
          <p:nvPr/>
        </p:nvSpPr>
        <p:spPr>
          <a:xfrm>
            <a:off x="386011" y="908720"/>
            <a:ext cx="3883564" cy="430887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2200" b="1" dirty="0" err="1" smtClean="0">
                <a:solidFill>
                  <a:srgbClr val="0070C0"/>
                </a:solidFill>
              </a:rPr>
              <a:t>Wat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valt</a:t>
            </a:r>
            <a:r>
              <a:rPr lang="en-US" sz="2200" b="1" dirty="0" smtClean="0">
                <a:solidFill>
                  <a:srgbClr val="0070C0"/>
                </a:solidFill>
              </a:rPr>
              <a:t> je op </a:t>
            </a:r>
            <a:r>
              <a:rPr lang="en-US" sz="2200" b="1" dirty="0" err="1" smtClean="0">
                <a:solidFill>
                  <a:srgbClr val="0070C0"/>
                </a:solidFill>
              </a:rPr>
              <a:t>aan</a:t>
            </a:r>
            <a:r>
              <a:rPr lang="en-US" sz="2200" b="1" dirty="0" smtClean="0">
                <a:solidFill>
                  <a:srgbClr val="0070C0"/>
                </a:solidFill>
              </a:rPr>
              <a:t> de </a:t>
            </a:r>
            <a:r>
              <a:rPr lang="en-US" sz="2200" b="1" dirty="0" err="1" smtClean="0">
                <a:solidFill>
                  <a:srgbClr val="0070C0"/>
                </a:solidFill>
              </a:rPr>
              <a:t>tabel</a:t>
            </a:r>
            <a:r>
              <a:rPr lang="en-US" sz="2200" b="1" dirty="0" smtClean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44" name="TextBox 3075"/>
          <p:cNvSpPr txBox="1"/>
          <p:nvPr/>
        </p:nvSpPr>
        <p:spPr>
          <a:xfrm>
            <a:off x="386011" y="2132856"/>
            <a:ext cx="6048672" cy="43088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In de tabel is </a:t>
            </a:r>
            <a:r>
              <a:rPr lang="nl-NL" sz="2200" b="1" dirty="0" smtClean="0"/>
              <a:t>regelmaat.</a:t>
            </a:r>
            <a:endParaRPr lang="nl-NL" sz="2200" dirty="0"/>
          </a:p>
        </p:txBody>
      </p:sp>
      <p:grpSp>
        <p:nvGrpSpPr>
          <p:cNvPr id="60" name="Animatie icoon"/>
          <p:cNvGrpSpPr>
            <a:grpSpLocks noChangeAspect="1"/>
          </p:cNvGrpSpPr>
          <p:nvPr/>
        </p:nvGrpSpPr>
        <p:grpSpPr>
          <a:xfrm>
            <a:off x="8626292" y="6390130"/>
            <a:ext cx="440378" cy="360000"/>
            <a:chOff x="5076056" y="174576"/>
            <a:chExt cx="3276364" cy="2678360"/>
          </a:xfrm>
        </p:grpSpPr>
        <p:sp>
          <p:nvSpPr>
            <p:cNvPr id="61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2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3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6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5321" y="4077072"/>
            <a:ext cx="4306919" cy="22458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187498" y="4581127"/>
            <a:ext cx="782563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5047560" y="4528218"/>
            <a:ext cx="604560" cy="2113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5724128" y="4581127"/>
            <a:ext cx="782563" cy="1584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4195353" y="5733256"/>
            <a:ext cx="782563" cy="2304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5054186" y="5770414"/>
            <a:ext cx="669942" cy="1924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5778363" y="5733403"/>
            <a:ext cx="782563" cy="2304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4424023" y="4168132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5152814" y="4216501"/>
            <a:ext cx="360040" cy="3455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5817963" y="4240138"/>
            <a:ext cx="360040" cy="288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4571999" y="5972188"/>
            <a:ext cx="360040" cy="3224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5187772" y="5962853"/>
            <a:ext cx="360040" cy="3600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5935389" y="5972188"/>
            <a:ext cx="360040" cy="3600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86010" y="908720"/>
            <a:ext cx="526611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Bij een tabel met regelmaat geldt:</a:t>
            </a:r>
          </a:p>
          <a:p>
            <a:r>
              <a:rPr lang="nl-NL" sz="2200" dirty="0"/>
              <a:t>• In de onderste rij telkens hetzelfde erbij: </a:t>
            </a:r>
            <a:r>
              <a:rPr lang="nl-NL" sz="2200" b="1" dirty="0"/>
              <a:t>regelmatige toename</a:t>
            </a:r>
            <a:r>
              <a:rPr lang="nl-NL" sz="2200" dirty="0"/>
              <a:t>.</a:t>
            </a:r>
          </a:p>
          <a:p>
            <a:r>
              <a:rPr lang="nl-NL" sz="2200" dirty="0"/>
              <a:t>• In de onderste rij telkens hetzelfde eraf: </a:t>
            </a:r>
            <a:r>
              <a:rPr lang="nl-NL" sz="2200" b="1" dirty="0"/>
              <a:t>regelmatige afname</a:t>
            </a:r>
            <a:r>
              <a:rPr lang="nl-NL" sz="2200" dirty="0"/>
              <a:t>.</a:t>
            </a:r>
            <a:endParaRPr lang="en-GB" sz="2200" dirty="0"/>
          </a:p>
        </p:txBody>
      </p:sp>
      <p:grpSp>
        <p:nvGrpSpPr>
          <p:cNvPr id="39" name="Animatie icoon"/>
          <p:cNvGrpSpPr>
            <a:grpSpLocks noChangeAspect="1"/>
          </p:cNvGrpSpPr>
          <p:nvPr/>
        </p:nvGrpSpPr>
        <p:grpSpPr>
          <a:xfrm>
            <a:off x="8626292" y="6390130"/>
            <a:ext cx="440378" cy="360000"/>
            <a:chOff x="5076056" y="174576"/>
            <a:chExt cx="3276364" cy="2678360"/>
          </a:xfrm>
        </p:grpSpPr>
        <p:sp>
          <p:nvSpPr>
            <p:cNvPr id="40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1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2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3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46" name="Animatie icoon"/>
          <p:cNvGrpSpPr>
            <a:grpSpLocks noChangeAspect="1"/>
          </p:cNvGrpSpPr>
          <p:nvPr/>
        </p:nvGrpSpPr>
        <p:grpSpPr>
          <a:xfrm>
            <a:off x="8647532" y="6370912"/>
            <a:ext cx="440378" cy="360000"/>
            <a:chOff x="5076056" y="174576"/>
            <a:chExt cx="3276364" cy="2678360"/>
          </a:xfrm>
        </p:grpSpPr>
        <p:sp>
          <p:nvSpPr>
            <p:cNvPr id="47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8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9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51" name="Animatie icoon"/>
          <p:cNvGrpSpPr>
            <a:grpSpLocks noChangeAspect="1"/>
          </p:cNvGrpSpPr>
          <p:nvPr/>
        </p:nvGrpSpPr>
        <p:grpSpPr>
          <a:xfrm>
            <a:off x="8636287" y="6381348"/>
            <a:ext cx="440378" cy="360000"/>
            <a:chOff x="5076056" y="174576"/>
            <a:chExt cx="3276364" cy="2678360"/>
          </a:xfrm>
        </p:grpSpPr>
        <p:sp>
          <p:nvSpPr>
            <p:cNvPr id="52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4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5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56" name="Animatie icoon"/>
          <p:cNvGrpSpPr>
            <a:grpSpLocks noChangeAspect="1"/>
          </p:cNvGrpSpPr>
          <p:nvPr/>
        </p:nvGrpSpPr>
        <p:grpSpPr>
          <a:xfrm>
            <a:off x="8611335" y="6352273"/>
            <a:ext cx="440378" cy="360000"/>
            <a:chOff x="5076056" y="174576"/>
            <a:chExt cx="3276364" cy="2678360"/>
          </a:xfrm>
        </p:grpSpPr>
        <p:sp>
          <p:nvSpPr>
            <p:cNvPr id="58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4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5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9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70" name="Animatie icoon"/>
          <p:cNvGrpSpPr>
            <a:grpSpLocks noChangeAspect="1"/>
          </p:cNvGrpSpPr>
          <p:nvPr/>
        </p:nvGrpSpPr>
        <p:grpSpPr>
          <a:xfrm>
            <a:off x="8572599" y="6332227"/>
            <a:ext cx="440378" cy="360000"/>
            <a:chOff x="5076056" y="174576"/>
            <a:chExt cx="3276364" cy="2678360"/>
          </a:xfrm>
        </p:grpSpPr>
        <p:sp>
          <p:nvSpPr>
            <p:cNvPr id="71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4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9" name="TextBox 3075"/>
          <p:cNvSpPr txBox="1"/>
          <p:nvPr/>
        </p:nvSpPr>
        <p:spPr>
          <a:xfrm>
            <a:off x="384778" y="2132856"/>
            <a:ext cx="6048672" cy="43088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Een tabel is regelmatig als er in de bovenste rij</a:t>
            </a:r>
            <a:endParaRPr lang="nl-NL" sz="2200" dirty="0"/>
          </a:p>
        </p:txBody>
      </p:sp>
      <p:sp>
        <p:nvSpPr>
          <p:cNvPr id="67" name="TextBox 3075"/>
          <p:cNvSpPr txBox="1"/>
          <p:nvPr/>
        </p:nvSpPr>
        <p:spPr>
          <a:xfrm>
            <a:off x="384778" y="2563743"/>
            <a:ext cx="6048672" cy="43088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nl-NL" sz="2200" dirty="0"/>
              <a:t>e</a:t>
            </a:r>
            <a:r>
              <a:rPr lang="nl-NL" sz="2200" dirty="0" smtClean="0"/>
              <a:t>n de onderste rij regelmaat is. </a:t>
            </a:r>
            <a:endParaRPr lang="nl-NL" sz="2200" dirty="0"/>
          </a:p>
        </p:txBody>
      </p:sp>
    </p:spTree>
    <p:extLst>
      <p:ext uri="{BB962C8B-B14F-4D97-AF65-F5344CB8AC3E}">
        <p14:creationId xmlns:p14="http://schemas.microsoft.com/office/powerpoint/2010/main" val="353356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160" grpId="0"/>
      <p:bldP spid="160" grpId="1"/>
      <p:bldP spid="57" grpId="0"/>
      <p:bldP spid="57" grpId="1"/>
      <p:bldP spid="44" grpId="0"/>
      <p:bldP spid="44" grpId="1"/>
      <p:bldP spid="6" grpId="0" animBg="1"/>
      <p:bldP spid="27" grpId="0" animBg="1"/>
      <p:bldP spid="28" grpId="0" animBg="1"/>
      <p:bldP spid="29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7" grpId="0" uiExpand="1" build="p"/>
      <p:bldP spid="59" grpId="0"/>
      <p:bldP spid="59" grpId="1"/>
      <p:bldP spid="67" grpId="0"/>
      <p:bldP spid="6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Regelmaat en tabellen</a:t>
            </a:r>
            <a:endParaRPr lang="nl-NL" sz="3200" b="1" dirty="0">
              <a:latin typeface="Eurostile"/>
            </a:endParaRPr>
          </a:p>
        </p:txBody>
      </p:sp>
      <p:sp>
        <p:nvSpPr>
          <p:cNvPr id="42" name="Noordhoff"/>
          <p:cNvSpPr txBox="1"/>
          <p:nvPr/>
        </p:nvSpPr>
        <p:spPr>
          <a:xfrm>
            <a:off x="7140995" y="642359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43" name="Bedek: Noordhoff"/>
          <p:cNvSpPr/>
          <p:nvPr/>
        </p:nvSpPr>
        <p:spPr>
          <a:xfrm>
            <a:off x="7180704" y="692643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-9525"/>
            <a:ext cx="647700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Rectangle 40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160" name="Animatie icoon"/>
          <p:cNvGrpSpPr>
            <a:grpSpLocks noChangeAspect="1"/>
          </p:cNvGrpSpPr>
          <p:nvPr/>
        </p:nvGrpSpPr>
        <p:grpSpPr>
          <a:xfrm>
            <a:off x="8525000" y="6295667"/>
            <a:ext cx="440378" cy="360000"/>
            <a:chOff x="5076056" y="174576"/>
            <a:chExt cx="3276364" cy="2678360"/>
          </a:xfrm>
        </p:grpSpPr>
        <p:sp>
          <p:nvSpPr>
            <p:cNvPr id="161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2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3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4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7" name="Einde presentatie icoon"/>
          <p:cNvSpPr/>
          <p:nvPr/>
        </p:nvSpPr>
        <p:spPr>
          <a:xfrm>
            <a:off x="8601189" y="6351961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790" y="656838"/>
            <a:ext cx="6011114" cy="5544324"/>
          </a:xfrm>
          <a:prstGeom prst="rect">
            <a:avLst/>
          </a:prstGeom>
        </p:spPr>
      </p:pic>
      <p:sp>
        <p:nvSpPr>
          <p:cNvPr id="28" name="TextBox 6"/>
          <p:cNvSpPr txBox="1"/>
          <p:nvPr/>
        </p:nvSpPr>
        <p:spPr>
          <a:xfrm>
            <a:off x="378768" y="692696"/>
            <a:ext cx="1541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solidFill>
                  <a:srgbClr val="D60093"/>
                </a:solidFill>
              </a:rPr>
              <a:t>Voorbeeld</a:t>
            </a:r>
            <a:r>
              <a:rPr lang="en-US" sz="2400" dirty="0" smtClean="0">
                <a:solidFill>
                  <a:srgbClr val="D60093"/>
                </a:solidFill>
              </a:rPr>
              <a:t> 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29" name="TextBox 8"/>
          <p:cNvSpPr txBox="1"/>
          <p:nvPr/>
        </p:nvSpPr>
        <p:spPr>
          <a:xfrm>
            <a:off x="378768" y="1124744"/>
            <a:ext cx="30251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 smtClean="0"/>
              <a:t>Opgave</a:t>
            </a:r>
            <a:endParaRPr lang="en-US" sz="2200" i="1" dirty="0" smtClean="0"/>
          </a:p>
          <a:p>
            <a:r>
              <a:rPr lang="en-US" sz="2200" dirty="0" err="1" smtClean="0"/>
              <a:t>Bekijk</a:t>
            </a:r>
            <a:r>
              <a:rPr lang="en-US" sz="2200" dirty="0" smtClean="0"/>
              <a:t> de </a:t>
            </a:r>
            <a:r>
              <a:rPr lang="en-US" sz="2200" dirty="0" err="1" smtClean="0"/>
              <a:t>drie</a:t>
            </a:r>
            <a:r>
              <a:rPr lang="en-US" sz="2200" dirty="0" smtClean="0"/>
              <a:t> </a:t>
            </a:r>
            <a:r>
              <a:rPr lang="en-US" sz="2200" dirty="0" err="1" smtClean="0"/>
              <a:t>tabellen</a:t>
            </a:r>
            <a:r>
              <a:rPr lang="en-US" sz="2200" dirty="0" smtClean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378768" y="2011487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2200" b="1" dirty="0"/>
              <a:t>a </a:t>
            </a:r>
            <a:r>
              <a:rPr lang="nl-NL" sz="2200" dirty="0"/>
              <a:t>In welke twee tabellen is sprake van regelmaat</a:t>
            </a:r>
            <a:r>
              <a:rPr lang="nl-NL" sz="2200" dirty="0" smtClean="0"/>
              <a:t>?</a:t>
            </a:r>
            <a:endParaRPr lang="nl-NL" sz="2200" dirty="0"/>
          </a:p>
        </p:txBody>
      </p:sp>
      <p:sp>
        <p:nvSpPr>
          <p:cNvPr id="7" name="Rectangle 6"/>
          <p:cNvSpPr/>
          <p:nvPr/>
        </p:nvSpPr>
        <p:spPr>
          <a:xfrm>
            <a:off x="379572" y="2011487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2200" b="1" dirty="0"/>
              <a:t>b </a:t>
            </a:r>
            <a:r>
              <a:rPr lang="nl-NL" sz="2200" dirty="0"/>
              <a:t>In welke tabel is er een regelmatige </a:t>
            </a:r>
            <a:r>
              <a:rPr lang="nl-NL" sz="2200" dirty="0" smtClean="0"/>
              <a:t>afname?</a:t>
            </a:r>
            <a:endParaRPr lang="en-GB" sz="2200" dirty="0"/>
          </a:p>
        </p:txBody>
      </p:sp>
      <p:sp>
        <p:nvSpPr>
          <p:cNvPr id="8" name="Rectangle 7"/>
          <p:cNvSpPr/>
          <p:nvPr/>
        </p:nvSpPr>
        <p:spPr>
          <a:xfrm>
            <a:off x="383344" y="2011487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2200" b="1" dirty="0"/>
              <a:t>c </a:t>
            </a:r>
            <a:r>
              <a:rPr lang="nl-NL" sz="2200" dirty="0"/>
              <a:t>Zeg van de andere tabel wat de toename is</a:t>
            </a:r>
            <a:r>
              <a:rPr lang="nl-NL" sz="2200" dirty="0" smtClean="0"/>
              <a:t>.</a:t>
            </a:r>
            <a:endParaRPr lang="nl-NL" sz="2200" dirty="0"/>
          </a:p>
        </p:txBody>
      </p:sp>
      <p:sp>
        <p:nvSpPr>
          <p:cNvPr id="9" name="Rectangle 8"/>
          <p:cNvSpPr/>
          <p:nvPr/>
        </p:nvSpPr>
        <p:spPr>
          <a:xfrm>
            <a:off x="382972" y="2011487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2200" b="1" dirty="0"/>
              <a:t>d </a:t>
            </a:r>
            <a:r>
              <a:rPr lang="nl-NL" sz="2200" dirty="0"/>
              <a:t>Waarom is er in de overgebleven tabel geen regelmaat?</a:t>
            </a:r>
            <a:endParaRPr lang="en-GB" sz="2200" dirty="0"/>
          </a:p>
        </p:txBody>
      </p:sp>
      <p:sp>
        <p:nvSpPr>
          <p:cNvPr id="35" name="Rectangle 34"/>
          <p:cNvSpPr/>
          <p:nvPr/>
        </p:nvSpPr>
        <p:spPr>
          <a:xfrm>
            <a:off x="5723297" y="1093020"/>
            <a:ext cx="782563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5940152" y="680025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6444208" y="1071214"/>
            <a:ext cx="782563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6520407" y="645072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7150572" y="1071215"/>
            <a:ext cx="782563" cy="2299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7226771" y="692696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7856936" y="1071214"/>
            <a:ext cx="782563" cy="1806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7881294" y="663868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5760687" y="2085232"/>
            <a:ext cx="782563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5775867" y="2252191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6398141" y="2088679"/>
            <a:ext cx="782563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6487902" y="2276874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7138265" y="2096405"/>
            <a:ext cx="782563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7182197" y="2276874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8021510" y="2082175"/>
            <a:ext cx="782563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7956376" y="2276874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6798613" y="2949174"/>
            <a:ext cx="782563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6997143" y="2502946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7618053" y="2949174"/>
            <a:ext cx="502101" cy="1723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7618053" y="2557642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8167242" y="2950929"/>
            <a:ext cx="782563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8164351" y="2502946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6759291" y="3973500"/>
            <a:ext cx="782563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6867115" y="4122453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7566446" y="3959285"/>
            <a:ext cx="567869" cy="1631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7541854" y="4122453"/>
            <a:ext cx="499011" cy="3738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8120154" y="3959286"/>
            <a:ext cx="567869" cy="138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8132462" y="4122453"/>
            <a:ext cx="499011" cy="3738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6804248" y="4750314"/>
            <a:ext cx="782563" cy="2021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Rectangle 76"/>
          <p:cNvSpPr/>
          <p:nvPr/>
        </p:nvSpPr>
        <p:spPr>
          <a:xfrm>
            <a:off x="7150572" y="4414863"/>
            <a:ext cx="530314" cy="2814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7616462" y="4754677"/>
            <a:ext cx="547890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7604289" y="4328460"/>
            <a:ext cx="486622" cy="3678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/>
        </p:nvSpPr>
        <p:spPr>
          <a:xfrm>
            <a:off x="8191296" y="4750314"/>
            <a:ext cx="547890" cy="148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>
            <a:off x="8179123" y="4336290"/>
            <a:ext cx="486622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/>
          <p:cNvSpPr/>
          <p:nvPr/>
        </p:nvSpPr>
        <p:spPr>
          <a:xfrm>
            <a:off x="6867115" y="5758267"/>
            <a:ext cx="733009" cy="1814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6926327" y="5929181"/>
            <a:ext cx="630163" cy="360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Rectangle 83"/>
          <p:cNvSpPr/>
          <p:nvPr/>
        </p:nvSpPr>
        <p:spPr>
          <a:xfrm>
            <a:off x="7595204" y="5758267"/>
            <a:ext cx="539111" cy="1652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Rectangle 84"/>
          <p:cNvSpPr/>
          <p:nvPr/>
        </p:nvSpPr>
        <p:spPr>
          <a:xfrm>
            <a:off x="7644758" y="5929180"/>
            <a:ext cx="444206" cy="3324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Rectangle 85"/>
          <p:cNvSpPr/>
          <p:nvPr/>
        </p:nvSpPr>
        <p:spPr>
          <a:xfrm>
            <a:off x="8177149" y="5758267"/>
            <a:ext cx="510355" cy="1492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ectangle 86"/>
          <p:cNvSpPr/>
          <p:nvPr/>
        </p:nvSpPr>
        <p:spPr>
          <a:xfrm>
            <a:off x="8222126" y="5929180"/>
            <a:ext cx="444206" cy="2798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8" name="Animatie icoon"/>
          <p:cNvGrpSpPr>
            <a:grpSpLocks noChangeAspect="1"/>
          </p:cNvGrpSpPr>
          <p:nvPr/>
        </p:nvGrpSpPr>
        <p:grpSpPr>
          <a:xfrm>
            <a:off x="8555516" y="6300037"/>
            <a:ext cx="440378" cy="360000"/>
            <a:chOff x="5076056" y="174576"/>
            <a:chExt cx="3276364" cy="2678360"/>
          </a:xfrm>
        </p:grpSpPr>
        <p:sp>
          <p:nvSpPr>
            <p:cNvPr id="8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93" name="Animatie icoon"/>
          <p:cNvGrpSpPr>
            <a:grpSpLocks noChangeAspect="1"/>
          </p:cNvGrpSpPr>
          <p:nvPr/>
        </p:nvGrpSpPr>
        <p:grpSpPr>
          <a:xfrm>
            <a:off x="8545721" y="6289219"/>
            <a:ext cx="440378" cy="360000"/>
            <a:chOff x="5076056" y="174576"/>
            <a:chExt cx="3276364" cy="2678360"/>
          </a:xfrm>
        </p:grpSpPr>
        <p:sp>
          <p:nvSpPr>
            <p:cNvPr id="94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5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6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7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98" name="Animatie icoon"/>
          <p:cNvGrpSpPr>
            <a:grpSpLocks noChangeAspect="1"/>
          </p:cNvGrpSpPr>
          <p:nvPr/>
        </p:nvGrpSpPr>
        <p:grpSpPr>
          <a:xfrm>
            <a:off x="8509426" y="6265968"/>
            <a:ext cx="440378" cy="360000"/>
            <a:chOff x="5076056" y="174576"/>
            <a:chExt cx="3276364" cy="2678360"/>
          </a:xfrm>
        </p:grpSpPr>
        <p:sp>
          <p:nvSpPr>
            <p:cNvPr id="9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03" name="Animatie icoon"/>
          <p:cNvGrpSpPr>
            <a:grpSpLocks noChangeAspect="1"/>
          </p:cNvGrpSpPr>
          <p:nvPr/>
        </p:nvGrpSpPr>
        <p:grpSpPr>
          <a:xfrm>
            <a:off x="8518997" y="6265097"/>
            <a:ext cx="440378" cy="360000"/>
            <a:chOff x="5076056" y="174576"/>
            <a:chExt cx="3276364" cy="2678360"/>
          </a:xfrm>
        </p:grpSpPr>
        <p:sp>
          <p:nvSpPr>
            <p:cNvPr id="104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5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6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7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08" name="Animatie icoon"/>
          <p:cNvGrpSpPr>
            <a:grpSpLocks noChangeAspect="1"/>
          </p:cNvGrpSpPr>
          <p:nvPr/>
        </p:nvGrpSpPr>
        <p:grpSpPr>
          <a:xfrm>
            <a:off x="8518997" y="6239955"/>
            <a:ext cx="440378" cy="360000"/>
            <a:chOff x="5076056" y="174576"/>
            <a:chExt cx="3276364" cy="2678360"/>
          </a:xfrm>
        </p:grpSpPr>
        <p:sp>
          <p:nvSpPr>
            <p:cNvPr id="10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13" name="Animatie icoon"/>
          <p:cNvGrpSpPr>
            <a:grpSpLocks noChangeAspect="1"/>
          </p:cNvGrpSpPr>
          <p:nvPr/>
        </p:nvGrpSpPr>
        <p:grpSpPr>
          <a:xfrm>
            <a:off x="8518997" y="6277096"/>
            <a:ext cx="440378" cy="360000"/>
            <a:chOff x="5076056" y="174576"/>
            <a:chExt cx="3276364" cy="2678360"/>
          </a:xfrm>
        </p:grpSpPr>
        <p:sp>
          <p:nvSpPr>
            <p:cNvPr id="114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5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6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7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18" name="Animatie icoon"/>
          <p:cNvGrpSpPr>
            <a:grpSpLocks noChangeAspect="1"/>
          </p:cNvGrpSpPr>
          <p:nvPr/>
        </p:nvGrpSpPr>
        <p:grpSpPr>
          <a:xfrm>
            <a:off x="8488705" y="6224311"/>
            <a:ext cx="440378" cy="360000"/>
            <a:chOff x="5076056" y="174576"/>
            <a:chExt cx="3276364" cy="2678360"/>
          </a:xfrm>
        </p:grpSpPr>
        <p:sp>
          <p:nvSpPr>
            <p:cNvPr id="11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23" name="Animatie icoon"/>
          <p:cNvGrpSpPr>
            <a:grpSpLocks noChangeAspect="1"/>
          </p:cNvGrpSpPr>
          <p:nvPr/>
        </p:nvGrpSpPr>
        <p:grpSpPr>
          <a:xfrm>
            <a:off x="8495025" y="6256763"/>
            <a:ext cx="440378" cy="360000"/>
            <a:chOff x="5076056" y="174576"/>
            <a:chExt cx="3276364" cy="2678360"/>
          </a:xfrm>
        </p:grpSpPr>
        <p:sp>
          <p:nvSpPr>
            <p:cNvPr id="124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5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6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7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28" name="Animatie icoon"/>
          <p:cNvGrpSpPr>
            <a:grpSpLocks noChangeAspect="1"/>
          </p:cNvGrpSpPr>
          <p:nvPr/>
        </p:nvGrpSpPr>
        <p:grpSpPr>
          <a:xfrm>
            <a:off x="8536150" y="6234334"/>
            <a:ext cx="440378" cy="360000"/>
            <a:chOff x="5076056" y="174576"/>
            <a:chExt cx="3276364" cy="2678360"/>
          </a:xfrm>
        </p:grpSpPr>
        <p:sp>
          <p:nvSpPr>
            <p:cNvPr id="12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33" name="Animatie icoon"/>
          <p:cNvGrpSpPr>
            <a:grpSpLocks noChangeAspect="1"/>
          </p:cNvGrpSpPr>
          <p:nvPr/>
        </p:nvGrpSpPr>
        <p:grpSpPr>
          <a:xfrm>
            <a:off x="8499855" y="6247367"/>
            <a:ext cx="440378" cy="360000"/>
            <a:chOff x="5076056" y="174576"/>
            <a:chExt cx="3276364" cy="2678360"/>
          </a:xfrm>
        </p:grpSpPr>
        <p:sp>
          <p:nvSpPr>
            <p:cNvPr id="134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5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6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7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38" name="Animatie icoon"/>
          <p:cNvGrpSpPr>
            <a:grpSpLocks noChangeAspect="1"/>
          </p:cNvGrpSpPr>
          <p:nvPr/>
        </p:nvGrpSpPr>
        <p:grpSpPr>
          <a:xfrm>
            <a:off x="8549804" y="6258107"/>
            <a:ext cx="440378" cy="360000"/>
            <a:chOff x="5076056" y="174576"/>
            <a:chExt cx="3276364" cy="2678360"/>
          </a:xfrm>
        </p:grpSpPr>
        <p:sp>
          <p:nvSpPr>
            <p:cNvPr id="13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0" name="Oval 9"/>
          <p:cNvSpPr/>
          <p:nvPr/>
        </p:nvSpPr>
        <p:spPr>
          <a:xfrm>
            <a:off x="3403955" y="692696"/>
            <a:ext cx="1816117" cy="5492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45" name="Group 41"/>
          <p:cNvGrpSpPr/>
          <p:nvPr/>
        </p:nvGrpSpPr>
        <p:grpSpPr>
          <a:xfrm>
            <a:off x="395164" y="3098127"/>
            <a:ext cx="4952528" cy="3759873"/>
            <a:chOff x="467544" y="4013448"/>
            <a:chExt cx="8421291" cy="1575792"/>
          </a:xfrm>
        </p:grpSpPr>
        <p:grpSp>
          <p:nvGrpSpPr>
            <p:cNvPr id="146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148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149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147" name="Straight Connector 43"/>
            <p:cNvCxnSpPr/>
            <p:nvPr/>
          </p:nvCxnSpPr>
          <p:spPr>
            <a:xfrm>
              <a:off x="1451447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0" name="Oval 47"/>
          <p:cNvSpPr>
            <a:spLocks noChangeAspect="1"/>
          </p:cNvSpPr>
          <p:nvPr/>
        </p:nvSpPr>
        <p:spPr>
          <a:xfrm>
            <a:off x="637215" y="3905319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1" name="Oval 46"/>
          <p:cNvSpPr>
            <a:spLocks noChangeAspect="1"/>
          </p:cNvSpPr>
          <p:nvPr/>
        </p:nvSpPr>
        <p:spPr>
          <a:xfrm>
            <a:off x="635944" y="4810338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2" name="Oval 47"/>
          <p:cNvSpPr>
            <a:spLocks noChangeAspect="1"/>
          </p:cNvSpPr>
          <p:nvPr/>
        </p:nvSpPr>
        <p:spPr>
          <a:xfrm>
            <a:off x="635944" y="5790713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tangle 10"/>
          <p:cNvSpPr/>
          <p:nvPr/>
        </p:nvSpPr>
        <p:spPr>
          <a:xfrm>
            <a:off x="378768" y="2854097"/>
            <a:ext cx="1502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err="1" smtClean="0"/>
              <a:t>Uitwerking</a:t>
            </a:r>
            <a:endParaRPr lang="en-US" sz="2200" i="1" dirty="0"/>
          </a:p>
        </p:txBody>
      </p:sp>
      <p:sp>
        <p:nvSpPr>
          <p:cNvPr id="12" name="Rectangle 11"/>
          <p:cNvSpPr/>
          <p:nvPr/>
        </p:nvSpPr>
        <p:spPr>
          <a:xfrm>
            <a:off x="971600" y="3357570"/>
            <a:ext cx="371354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b="1" dirty="0"/>
              <a:t>a </a:t>
            </a:r>
            <a:r>
              <a:rPr lang="nl-NL" sz="2200" dirty="0"/>
              <a:t>In tabel I en tabel II is sprake van regelmaat.</a:t>
            </a:r>
            <a:endParaRPr lang="en-GB" sz="2200" dirty="0"/>
          </a:p>
        </p:txBody>
      </p:sp>
      <p:sp>
        <p:nvSpPr>
          <p:cNvPr id="154" name="Oval 153"/>
          <p:cNvSpPr/>
          <p:nvPr/>
        </p:nvSpPr>
        <p:spPr>
          <a:xfrm>
            <a:off x="5683580" y="2103760"/>
            <a:ext cx="908058" cy="5492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" name="Rectangle 154"/>
          <p:cNvSpPr/>
          <p:nvPr/>
        </p:nvSpPr>
        <p:spPr>
          <a:xfrm>
            <a:off x="965898" y="4005642"/>
            <a:ext cx="398487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b="1" dirty="0"/>
              <a:t>b </a:t>
            </a:r>
            <a:r>
              <a:rPr lang="nl-NL" sz="2200" dirty="0"/>
              <a:t>In tabel I is een </a:t>
            </a:r>
            <a:r>
              <a:rPr lang="nl-NL" sz="2200" dirty="0" smtClean="0"/>
              <a:t>regelmatige </a:t>
            </a:r>
            <a:r>
              <a:rPr lang="nl-NL" sz="2200" dirty="0"/>
              <a:t>afname van </a:t>
            </a:r>
            <a:r>
              <a:rPr lang="nl-NL" sz="2200" dirty="0" smtClean="0"/>
              <a:t>0,20.</a:t>
            </a:r>
            <a:endParaRPr lang="en-GB" sz="2200" dirty="0"/>
          </a:p>
        </p:txBody>
      </p:sp>
      <p:sp>
        <p:nvSpPr>
          <p:cNvPr id="156" name="Oval 155"/>
          <p:cNvSpPr/>
          <p:nvPr/>
        </p:nvSpPr>
        <p:spPr>
          <a:xfrm>
            <a:off x="6886131" y="3973697"/>
            <a:ext cx="908058" cy="5492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971600" y="4745818"/>
            <a:ext cx="421016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b="1" dirty="0"/>
              <a:t>c </a:t>
            </a:r>
            <a:r>
              <a:rPr lang="nl-NL" sz="2200" dirty="0"/>
              <a:t>In tabel II is een </a:t>
            </a:r>
            <a:r>
              <a:rPr lang="nl-NL" sz="2200" dirty="0" smtClean="0"/>
              <a:t>regelmatige </a:t>
            </a:r>
            <a:r>
              <a:rPr lang="nl-NL" sz="2200" dirty="0"/>
              <a:t>toename van 45.</a:t>
            </a:r>
            <a:endParaRPr lang="en-GB" sz="2200" dirty="0"/>
          </a:p>
        </p:txBody>
      </p:sp>
      <p:sp>
        <p:nvSpPr>
          <p:cNvPr id="158" name="Oval 157"/>
          <p:cNvSpPr/>
          <p:nvPr/>
        </p:nvSpPr>
        <p:spPr>
          <a:xfrm>
            <a:off x="7533657" y="5815601"/>
            <a:ext cx="666291" cy="4216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/>
          <p:cNvSpPr/>
          <p:nvPr/>
        </p:nvSpPr>
        <p:spPr>
          <a:xfrm>
            <a:off x="7007014" y="5815601"/>
            <a:ext cx="666291" cy="4216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/>
          <p:cNvSpPr/>
          <p:nvPr/>
        </p:nvSpPr>
        <p:spPr>
          <a:xfrm>
            <a:off x="8094878" y="5815601"/>
            <a:ext cx="666291" cy="4216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6" name="Animatie icoon"/>
          <p:cNvGrpSpPr>
            <a:grpSpLocks noChangeAspect="1"/>
          </p:cNvGrpSpPr>
          <p:nvPr/>
        </p:nvGrpSpPr>
        <p:grpSpPr>
          <a:xfrm>
            <a:off x="8519221" y="6216704"/>
            <a:ext cx="440378" cy="360000"/>
            <a:chOff x="5076056" y="174576"/>
            <a:chExt cx="3276364" cy="2678360"/>
          </a:xfrm>
        </p:grpSpPr>
        <p:sp>
          <p:nvSpPr>
            <p:cNvPr id="167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8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9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0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71" name="Rectangle 170"/>
          <p:cNvSpPr/>
          <p:nvPr/>
        </p:nvSpPr>
        <p:spPr>
          <a:xfrm>
            <a:off x="971600" y="5489356"/>
            <a:ext cx="437609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b="1" dirty="0" smtClean="0"/>
              <a:t>d</a:t>
            </a:r>
            <a:r>
              <a:rPr lang="nl-NL" sz="2200" dirty="0" smtClean="0"/>
              <a:t> In </a:t>
            </a:r>
            <a:r>
              <a:rPr lang="nl-NL" sz="2200" dirty="0"/>
              <a:t>tabel III is geen </a:t>
            </a:r>
            <a:r>
              <a:rPr lang="nl-NL" sz="2200" dirty="0" smtClean="0"/>
              <a:t>regelmaat</a:t>
            </a:r>
            <a:r>
              <a:rPr lang="nl-NL" sz="2200" dirty="0"/>
              <a:t>. </a:t>
            </a:r>
            <a:r>
              <a:rPr lang="nl-NL" sz="2200" dirty="0" smtClean="0"/>
              <a:t/>
            </a:r>
            <a:br>
              <a:rPr lang="nl-NL" sz="2200" dirty="0" smtClean="0"/>
            </a:br>
            <a:r>
              <a:rPr lang="nl-NL" sz="2200" dirty="0" smtClean="0"/>
              <a:t>In </a:t>
            </a:r>
            <a:r>
              <a:rPr lang="nl-NL" sz="2200" dirty="0"/>
              <a:t>de </a:t>
            </a:r>
            <a:r>
              <a:rPr lang="nl-NL" sz="2200" dirty="0" smtClean="0"/>
              <a:t>onderste rij </a:t>
            </a:r>
            <a:r>
              <a:rPr lang="nl-NL" sz="2200" dirty="0"/>
              <a:t>komt er niet steeds hetzelfde getal bij.</a:t>
            </a:r>
            <a:endParaRPr lang="en-GB" sz="2200" dirty="0"/>
          </a:p>
        </p:txBody>
      </p:sp>
      <p:sp>
        <p:nvSpPr>
          <p:cNvPr id="44" name="c Noordhoff"/>
          <p:cNvSpPr txBox="1"/>
          <p:nvPr/>
        </p:nvSpPr>
        <p:spPr>
          <a:xfrm>
            <a:off x="5283814" y="646219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144" name="Oval 143"/>
          <p:cNvSpPr/>
          <p:nvPr/>
        </p:nvSpPr>
        <p:spPr>
          <a:xfrm>
            <a:off x="5068497" y="2502946"/>
            <a:ext cx="2166942" cy="5492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190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0"/>
                            </p:stCondLst>
                            <p:childTnLst>
                              <p:par>
                                <p:cTn id="69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500"/>
                            </p:stCondLst>
                            <p:childTnLst>
                              <p:par>
                                <p:cTn id="7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19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500"/>
                            </p:stCondLst>
                            <p:childTnLst>
                              <p:par>
                                <p:cTn id="12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4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000"/>
                            </p:stCondLst>
                            <p:childTnLst>
                              <p:par>
                                <p:cTn id="147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500"/>
                            </p:stCondLst>
                            <p:childTnLst>
                              <p:par>
                                <p:cTn id="15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00"/>
                            </p:stCondLst>
                            <p:childTnLst>
                              <p:par>
                                <p:cTn id="163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500"/>
                            </p:stCondLst>
                            <p:childTnLst>
                              <p:par>
                                <p:cTn id="169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000"/>
                            </p:stCondLst>
                            <p:childTnLst>
                              <p:par>
                                <p:cTn id="172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500"/>
                            </p:stCondLst>
                            <p:childTnLst>
                              <p:par>
                                <p:cTn id="17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00"/>
                            </p:stCondLst>
                            <p:childTnLst>
                              <p:par>
                                <p:cTn id="19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8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500"/>
                            </p:stCondLst>
                            <p:childTnLst>
                              <p:par>
                                <p:cTn id="24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4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500"/>
                            </p:stCondLst>
                            <p:childTnLst>
                              <p:par>
                                <p:cTn id="26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500"/>
                            </p:stCondLst>
                            <p:childTnLst>
                              <p:par>
                                <p:cTn id="28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0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1000"/>
                            </p:stCondLst>
                            <p:childTnLst>
                              <p:par>
                                <p:cTn id="29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5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500"/>
                            </p:stCondLst>
                            <p:childTnLst>
                              <p:par>
                                <p:cTn id="30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0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500"/>
                            </p:stCondLst>
                            <p:childTnLst>
                              <p:par>
                                <p:cTn id="32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8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9" fill="hold">
                      <p:stCondLst>
                        <p:cond delay="0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  <p:bldLst>
      <p:bldP spid="43" grpId="0" animBg="1"/>
      <p:bldP spid="27" grpId="0" animBg="1"/>
      <p:bldP spid="29" grpId="0" build="p"/>
      <p:bldP spid="6" grpId="0"/>
      <p:bldP spid="6" grpId="1"/>
      <p:bldP spid="7" grpId="0"/>
      <p:bldP spid="7" grpId="1"/>
      <p:bldP spid="8" grpId="0"/>
      <p:bldP spid="8" grpId="1"/>
      <p:bldP spid="9" grpId="0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6" grpId="0" animBg="1"/>
      <p:bldP spid="47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10" grpId="0" animBg="1"/>
      <p:bldP spid="10" grpId="1" animBg="1"/>
      <p:bldP spid="150" grpId="0" animBg="1"/>
      <p:bldP spid="151" grpId="0" animBg="1"/>
      <p:bldP spid="152" grpId="0" animBg="1"/>
      <p:bldP spid="11" grpId="0"/>
      <p:bldP spid="12" grpId="0"/>
      <p:bldP spid="154" grpId="0" animBg="1"/>
      <p:bldP spid="154" grpId="1" animBg="1"/>
      <p:bldP spid="155" grpId="0"/>
      <p:bldP spid="156" grpId="0" animBg="1"/>
      <p:bldP spid="156" grpId="1" animBg="1"/>
      <p:bldP spid="157" grpId="0"/>
      <p:bldP spid="158" grpId="0" animBg="1"/>
      <p:bldP spid="158" grpId="1" animBg="1"/>
      <p:bldP spid="159" grpId="0" animBg="1"/>
      <p:bldP spid="159" grpId="1" animBg="1"/>
      <p:bldP spid="165" grpId="0" animBg="1"/>
      <p:bldP spid="165" grpId="1" animBg="1"/>
      <p:bldP spid="171" grpId="0"/>
      <p:bldP spid="44" grpId="0"/>
      <p:bldP spid="144" grpId="0" animBg="1"/>
      <p:bldP spid="144" grpId="1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203</TotalTime>
  <Words>199</Words>
  <Application>Microsoft Office PowerPoint</Application>
  <PresentationFormat>Diavoorstelling (4:3)</PresentationFormat>
  <Paragraphs>35</Paragraphs>
  <Slides>3</Slides>
  <Notes>3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TheorieTemplateMacroWatermark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Rentenaar, H.R.</cp:lastModifiedBy>
  <cp:revision>197</cp:revision>
  <dcterms:created xsi:type="dcterms:W3CDTF">2014-05-01T11:44:04Z</dcterms:created>
  <dcterms:modified xsi:type="dcterms:W3CDTF">2017-02-03T08:23:01Z</dcterms:modified>
</cp:coreProperties>
</file>